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7" r:id="rId9"/>
    <p:sldId id="266" r:id="rId10"/>
    <p:sldId id="265" r:id="rId11"/>
    <p:sldId id="264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4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82976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принципы построения системы удобрений в севообороте</a:t>
            </a:r>
            <a:endParaRPr lang="ru-RU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35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1" y="188640"/>
            <a:ext cx="8745537" cy="157018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доз удобрений на планируемый урожай по нормати­вам затрат удобрений на единицу урожая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5496" y="1884888"/>
                <a:ext cx="8964487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indent="449263" eaLnBrk="0" hangingPunct="0"/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Расчеты приводятся отдельно для азота, фосфора и калия по следующей формуле:</a:t>
                </a:r>
              </a:p>
              <a:p>
                <a:pPr indent="261938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Н=У×В×Кк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  <a:p>
                <a:pPr indent="261938" eaLnBrk="0" hangingPunct="0"/>
                <a:endParaRPr lang="ru-RU" sz="2400" dirty="0" smtClean="0">
                  <a:solidFill>
                    <a:srgbClr val="13009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indent="261938" eaLnBrk="0" hangingPunct="0"/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где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indent="261938" eaLnBrk="0" hangingPunct="0"/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Н – норма удобрений, кг/га </a:t>
                </a:r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д.в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indent="261938" eaLnBrk="0" hangingPunct="0"/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У – планируемый урожай основной продукции, ц/га</a:t>
                </a:r>
              </a:p>
              <a:p>
                <a:pPr indent="261938" eaLnBrk="0" hangingPunct="0"/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– вынос азота, фосфора и калия на 1 ц основной продукции, кг</a:t>
                </a:r>
              </a:p>
              <a:p>
                <a:pPr indent="261938" eaLnBrk="0" hangingPunct="0"/>
                <a:r>
                  <a:rPr lang="ru-RU" sz="2400" dirty="0" err="1">
                    <a:latin typeface="Times New Roman" pitchFamily="18" charset="0"/>
                    <a:cs typeface="Times New Roman" pitchFamily="18" charset="0"/>
                  </a:rPr>
                  <a:t>Кк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– коэффициент компенсации выноса за счет удобрений, кг</a:t>
                </a: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884888"/>
                <a:ext cx="8964487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088" t="-891" r="-476" b="-3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8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 txBox="1">
            <a:spLocks noChangeArrowheads="1"/>
          </p:cNvSpPr>
          <p:nvPr/>
        </p:nvSpPr>
        <p:spPr bwMode="auto">
          <a:xfrm>
            <a:off x="251520" y="257158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нормативного баланса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1954" y="1739949"/>
            <a:ext cx="382599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Достоинство: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контролировать и регулировать плодородие почвы (при неограниченных ресурсах удобрений)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98010" y="1340768"/>
            <a:ext cx="0" cy="45693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3968" y="1340768"/>
            <a:ext cx="0" cy="4575645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4728035" y="1628800"/>
            <a:ext cx="4114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0">
              <a:buNone/>
            </a:pP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о выносе питательных веществ с урожаем неточны, а коэффициенты распределения, являясь производными от коэффициентов использования питательных веществ из удобрений, могут существенно изменяться.</a:t>
            </a:r>
          </a:p>
        </p:txBody>
      </p:sp>
    </p:spTree>
    <p:extLst>
      <p:ext uri="{BB962C8B-B14F-4D97-AF65-F5344CB8AC3E}">
        <p14:creationId xmlns:p14="http://schemas.microsoft.com/office/powerpoint/2010/main" val="267614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0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Балансовые методы определения доз удобрений на планируемую урожайность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048" y="1237732"/>
            <a:ext cx="8612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Дозы фосфорных и калийных удобрений рассчитываются следующим образом: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404051" y="1743199"/>
                <a:ext cx="44103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Д=(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𝑲𝒏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)÷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𝑲𝒚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051" y="1743199"/>
                <a:ext cx="441031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519" y="2343651"/>
            <a:ext cx="87153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eaLnBrk="0" hangingPunct="0">
              <a:tabLst>
                <a:tab pos="2970213" algn="ctr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где Д – доза Р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К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О, кг/га;</a:t>
            </a:r>
          </a:p>
          <a:p>
            <a:pPr indent="450850" eaLnBrk="0" hangingPunct="0">
              <a:tabLst>
                <a:tab pos="2970213" algn="ctr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– вынос Р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 К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с планируемым урожаем зерна, кг/га;</a:t>
            </a:r>
          </a:p>
          <a:p>
            <a:pPr indent="450850" eaLnBrk="0" hangingPunct="0">
              <a:tabLst>
                <a:tab pos="2970213" algn="ctr"/>
              </a:tabLst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– коэффициент использования фосфора и калия из почвы от выноса с планируемым урожаем зерна с учетом содержания в почвах подвижных форм фосфора и калия и планируемой урожайности;</a:t>
            </a:r>
          </a:p>
          <a:p>
            <a:pPr indent="450850" eaLnBrk="0" hangingPunct="0">
              <a:tabLst>
                <a:tab pos="2970213" algn="ctr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 – коэффициент использования фосфора и калия из удобрений (40 и 70% соответственно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437112"/>
            <a:ext cx="91597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36637" y="4365104"/>
            <a:ext cx="92171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4643844"/>
            <a:ext cx="869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Дозы азотных удобрений рассчитываются по преобразованной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формуле:м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961336" y="5024825"/>
                <a:ext cx="5472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Д=(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𝑲𝒏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𝑲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÷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𝑲𝒚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36" y="5024825"/>
                <a:ext cx="547260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1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961336" y="5424935"/>
            <a:ext cx="67254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tabLst>
                <a:tab pos="992188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где К – отношение выноса N с планируемым урожаем зерна к выносу Р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baseline="-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 планируемым урожаем зерна;</a:t>
            </a:r>
          </a:p>
          <a:p>
            <a:pPr eaLnBrk="0" hangingPunct="0">
              <a:tabLst>
                <a:tab pos="992188" algn="l"/>
              </a:tabLs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 – коэффициент использования азота из удобрений (70%).</a:t>
            </a:r>
          </a:p>
        </p:txBody>
      </p:sp>
    </p:spTree>
    <p:extLst>
      <p:ext uri="{BB962C8B-B14F-4D97-AF65-F5344CB8AC3E}">
        <p14:creationId xmlns:p14="http://schemas.microsoft.com/office/powerpoint/2010/main" val="371311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 txBox="1">
            <a:spLocks noChangeArrowheads="1"/>
          </p:cNvSpPr>
          <p:nvPr/>
        </p:nvSpPr>
        <p:spPr bwMode="auto">
          <a:xfrm>
            <a:off x="251520" y="188640"/>
            <a:ext cx="822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itchFamily="34" charset="0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элементарного баланса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3"/>
          <p:cNvSpPr txBox="1">
            <a:spLocks noChangeArrowheads="1"/>
          </p:cNvSpPr>
          <p:nvPr/>
        </p:nvSpPr>
        <p:spPr bwMode="auto">
          <a:xfrm>
            <a:off x="446856" y="980728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3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широко применяется при программировании урожая, отличается логичностью и простотой расчетной схемы, но имеет и недостатки: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 txBox="1">
            <a:spLocks noChangeArrowheads="1"/>
          </p:cNvSpPr>
          <p:nvPr/>
        </p:nvSpPr>
        <p:spPr bwMode="auto">
          <a:xfrm>
            <a:off x="251520" y="2348880"/>
            <a:ext cx="8568952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Вынос питательных веществ на единицу продукции и коэффициенты использования питательных веществ из удобрений и почвы сильно варьируют в зависимости от плодородия почвы, биологических особенностей растений, погодных условий и других.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Значения этих коэффициентов не всегда можно установить с необходимой точ­ностью, поэтому отклонения расчетных доз удобрений от фак­тической потребности растений в питательных веществах на планируемую урожайность иногда превышают 50 %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9144000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7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Балансовый метод на дополнительную прибавку урожая</a:t>
            </a:r>
            <a:endParaRPr lang="ru-RU" sz="27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2985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Достоинство и недостаток балансовых методов расчёта доз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удобрений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5192" y="2276872"/>
            <a:ext cx="4114800" cy="43862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3"/>
              <a:buNone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 marL="0" indent="0">
              <a:buFont typeface="Wingdings 3"/>
              <a:buNone/>
            </a:pPr>
            <a:endParaRPr lang="ru-RU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 3"/>
              <a:buNone/>
            </a:pP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1) учитывается уровень урожайности культуры;</a:t>
            </a:r>
          </a:p>
          <a:p>
            <a:pPr marL="0" indent="0">
              <a:buFont typeface="Wingdings 3"/>
              <a:buNone/>
            </a:pP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2) учитывается плодородие почвы;</a:t>
            </a:r>
          </a:p>
          <a:p>
            <a:pPr marL="0" indent="0">
              <a:buFont typeface="Wingdings 3"/>
              <a:buNone/>
            </a:pP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3) учитывается кислотность почвы (через коэффициенты использования);</a:t>
            </a:r>
          </a:p>
          <a:p>
            <a:pPr marL="0" indent="0">
              <a:buFont typeface="Wingdings 3"/>
              <a:buNone/>
            </a:pP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4) учитывается ГС почвы (через коэффициенты использования).</a:t>
            </a:r>
            <a:endParaRPr lang="ru-RU" sz="2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36593" y="2283145"/>
            <a:ext cx="41148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Недостаток: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«вынос» и коэффициенты используются усредненные в связи с чем не учитываются конкретные почвенно-климатические условия, сорт культуры и т.д.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14034" y="2276872"/>
            <a:ext cx="0" cy="42750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99992" y="2283145"/>
            <a:ext cx="0" cy="4275066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70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Биологизированная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система удобрений сельскохозяйственных культур в севообороте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(2010 – 2020 гг.)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40018"/>
              </p:ext>
            </p:extLst>
          </p:nvPr>
        </p:nvGraphicFramePr>
        <p:xfrm>
          <a:off x="158685" y="1700808"/>
          <a:ext cx="8712968" cy="4510570"/>
        </p:xfrm>
        <a:graphic>
          <a:graphicData uri="http://schemas.openxmlformats.org/drawingml/2006/table">
            <a:tbl>
              <a:tblPr/>
              <a:tblGrid>
                <a:gridCol w="2585206"/>
                <a:gridCol w="2463296"/>
                <a:gridCol w="2214098"/>
                <a:gridCol w="1450368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Чередование культур севооборота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 внесения удобрений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припосевное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подкормка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1.Занятой пар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навоз 20 т/га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солома 2.0 т/га + Р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нитрагин +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2.Озимая пшеница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3.Озимый ячмень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Сидераты + солома 5,4 т/га +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Кукуруза на силос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навоз 20 т/га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солома 5,4 т/га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5.Озимая пшеница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Горох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солома 4,7 т/га +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нитрагин +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18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274638"/>
            <a:ext cx="878497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Расчетная система удобрения сельскохозяйственных культур в севообороте  (зона неустойчивого и умеренного увлажнения)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(2010-2020 гг.)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09886"/>
              </p:ext>
            </p:extLst>
          </p:nvPr>
        </p:nvGraphicFramePr>
        <p:xfrm>
          <a:off x="323528" y="1769637"/>
          <a:ext cx="8568952" cy="4396833"/>
        </p:xfrm>
        <a:graphic>
          <a:graphicData uri="http://schemas.openxmlformats.org/drawingml/2006/table">
            <a:tbl>
              <a:tblPr/>
              <a:tblGrid>
                <a:gridCol w="2541709"/>
                <a:gridCol w="2493689"/>
                <a:gridCol w="2117814"/>
                <a:gridCol w="1415740"/>
              </a:tblGrid>
              <a:tr h="523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Чередование культур севооборота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 удобрений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припосевное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подкормка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1.Занятой пар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навоз 20 т/га +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нитрагин +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2.Озимая пшеница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3.Озимый ячмень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Кукуруза на силос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навоз 20 т/га +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5.Озимая пшеница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Горох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нитрагин +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7.Озимая пшеница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0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Яровой рапс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23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16632"/>
            <a:ext cx="871296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модифицированных систем удобрений и способов обработки почвы на продуктивность (ц/га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зернопропашного севооборота (среднее за 2010-2020 гг.)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1634"/>
              </p:ext>
            </p:extLst>
          </p:nvPr>
        </p:nvGraphicFramePr>
        <p:xfrm>
          <a:off x="251520" y="1988840"/>
          <a:ext cx="8640960" cy="4006764"/>
        </p:xfrm>
        <a:graphic>
          <a:graphicData uri="http://schemas.openxmlformats.org/drawingml/2006/table">
            <a:tbl>
              <a:tblPr/>
              <a:tblGrid>
                <a:gridCol w="2675967"/>
                <a:gridCol w="1289538"/>
                <a:gridCol w="1229641"/>
                <a:gridCol w="1027051"/>
                <a:gridCol w="1027049"/>
                <a:gridCol w="1391714"/>
              </a:tblGrid>
              <a:tr h="4123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 удобрений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насыщенность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-оборота NРК (кг/га) + навозом (т/га), А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обработки почвы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А, НСР</a:t>
                      </a:r>
                      <a:r>
                        <a:rPr kumimoji="0" lang="ru-RU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=1,75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7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отвальный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безотваль-ный</a:t>
                      </a:r>
                      <a:r>
                        <a:rPr kumimoji="0" lang="ru-RU" sz="18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ротор-</a:t>
                      </a:r>
                      <a:r>
                        <a:rPr kumimoji="0" lang="ru-RU" sz="18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kumimoji="0" lang="ru-RU" sz="18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поверх-</a:t>
                      </a:r>
                      <a:r>
                        <a:rPr kumimoji="0" lang="ru-RU" sz="1800" b="1" i="0" u="none" strike="noStrike" cap="none" spc="-3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ностный</a:t>
                      </a:r>
                      <a:endParaRPr kumimoji="0" lang="ru-RU" sz="1800" b="1" i="0" u="none" strike="noStrike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30,95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Рекомендованная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115+5,0 (2000-2016 гг.)</a:t>
                      </a: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Биологизированная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62,5+8,2 (2000-2016 гг.)</a:t>
                      </a: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37,18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167+5,0 (2000-2016 гг.)</a:t>
                      </a: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В, НСР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=1,75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39,50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37,48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37,03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34,03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НСР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=3,50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х,% =3,28</a:t>
                      </a:r>
                    </a:p>
                  </a:txBody>
                  <a:tcPr marL="68239" marR="68239" marT="0" marB="0" anchor="ctr" horzOverflow="overflow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90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9620" y="6325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Почвенная диагностика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6197" y="790600"/>
            <a:ext cx="864096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Градация запасов продуктивной влаги в метровом слое почвы в весенний период: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340170" y="1510680"/>
            <a:ext cx="8305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80 мм – плохие;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80-120 мм – недостаточные;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121 – 140 мм – удовлетворительные;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141 – 160 мм – хорошие;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161 мм и выше – отличные.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обеспеченности озимой пшеницы по содержанию 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слое почвы 0-100 см: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Низкий - &lt; 75 кг/га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Средний – 75-100 кг/га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Повышенный – 101-125 кг/га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Высокий - &gt; 125 кг/га</a:t>
            </a:r>
          </a:p>
        </p:txBody>
      </p:sp>
    </p:spTree>
    <p:extLst>
      <p:ext uri="{BB962C8B-B14F-4D97-AF65-F5344CB8AC3E}">
        <p14:creationId xmlns:p14="http://schemas.microsoft.com/office/powerpoint/2010/main" val="2703994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332656"/>
            <a:ext cx="892899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3. Различают </a:t>
            </a: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три основных способа внесения удобрений: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основное (</a:t>
            </a:r>
            <a:r>
              <a:rPr lang="ru-RU" sz="2400" b="1" cap="all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допосевное</a:t>
            </a: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cap="all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припосевное</a:t>
            </a: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(рядковое), или </a:t>
            </a:r>
            <a:r>
              <a:rPr lang="ru-RU" sz="2400" b="1" cap="all" dirty="0" err="1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припосадочное</a:t>
            </a: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послепосевное (подкормка).</a:t>
            </a:r>
            <a:endParaRPr lang="ru-RU" sz="24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46" y="3198129"/>
            <a:ext cx="5005908" cy="28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914" y="4005064"/>
            <a:ext cx="3544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способу заделки удобрений различают: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разбросной;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локальный — в рядки, гнезда или лунки;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локально-ленточный.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6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smtClean="0"/>
              <a:t>Значения</a:t>
            </a:r>
            <a:r>
              <a:rPr lang="ru-RU" dirty="0"/>
              <a:t>, задачи и принципы построения систем удобрения.</a:t>
            </a:r>
          </a:p>
          <a:p>
            <a:pPr algn="just"/>
            <a:r>
              <a:rPr lang="ru-RU" dirty="0"/>
              <a:t>2</a:t>
            </a:r>
            <a:r>
              <a:rPr lang="ru-RU" dirty="0" smtClean="0"/>
              <a:t>. Методики </a:t>
            </a:r>
            <a:r>
              <a:rPr lang="ru-RU" dirty="0"/>
              <a:t>расчета доз органических и минеральных удобрений на планируемый урожай сельскохозяйственных культур. </a:t>
            </a:r>
          </a:p>
          <a:p>
            <a:pPr algn="just"/>
            <a:r>
              <a:rPr lang="ru-RU" dirty="0"/>
              <a:t>3</a:t>
            </a:r>
            <a:r>
              <a:rPr lang="ru-RU" dirty="0" smtClean="0"/>
              <a:t>. Технология </a:t>
            </a:r>
            <a:r>
              <a:rPr lang="ru-RU" dirty="0"/>
              <a:t>внесения минеральных и органических удобрений: дозы, приёмы, их сочетания и способы внесения и заделки. Баланс элементов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лекции:</a:t>
            </a:r>
            <a:endParaRPr lang="ru-RU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619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9472"/>
            <a:ext cx="387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Основное (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допосевное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11" y="758193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Предназначено для удовлетворения потребности растений в питательных элементов после всходов до конца вегетации. Для подавляющего большинства культур в условиях достаточного увлажнения и орошаемого земледелия оно составляет 60-90%, а недостаточного увлажнения 90-100% общей дозы.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Основное внесение органических и фосфорно-калийных удобрений обычно осуществляют осенью, а азотных – весной под предпосевную обработку почв в зонах достаточного увлажнения и вместе с другими – осенью под основную обработку почвы в зонах недостаточного увлажнения с заделкой соответствующими орудиями вразброс или локально.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5294"/>
            <a:ext cx="4413784" cy="294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05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757" y="95764"/>
            <a:ext cx="356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Припосевное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(рядковое)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578" y="76470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редназначено для удовлетворения потребностей растений в элементах питания в период от прорастания семян до появления полных всходов. Редко превышает 2-10 % общей дозы и представлено водорастворимыми, преимущественно фосфорными, реже фосфорно-азотными или фосфорно-азотно-калийными формами.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локальный способ внесения удобрений одновременно с посевом семян в виде строчки (ленты) под ними или сбоку на расстоянии 2-3 см.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58" y="3430587"/>
            <a:ext cx="5602412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3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0541" y="0"/>
            <a:ext cx="201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Подкормка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09" y="562773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Предназначено для удовлетворения потребностей растений чаще всего азота,  реже в калии в период максимального поглощения их в период вегетации. На долю его приходится 20-30% общей дозы.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поверхностно, с заделкой в почву, вразброс и локально/, сухими и жидкими удобрениями, корневые и некорневые.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14400" y="2364790"/>
            <a:ext cx="8229600" cy="7921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Подкормке подлежат поля при условии: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84216" y="2996952"/>
            <a:ext cx="88365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Хорошее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удовлетворительное состояние посевов.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подвижного фосфора не менее 20 мг/ кг почвы.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Запасы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продуктивной влаги в метровом слое не менее 100 мм.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нитратного азота в метровом слое почвы (менее 75 кг/га).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наличии 220…240 шт./ 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растений, прикорневые подкормки сеялками проводить нецелесообразно, так как происходит снижение густоты стояния растений озимой пшеницы на 13…18 % и больше.</a:t>
            </a:r>
          </a:p>
        </p:txBody>
      </p:sp>
    </p:spTree>
    <p:extLst>
      <p:ext uri="{BB962C8B-B14F-4D97-AF65-F5344CB8AC3E}">
        <p14:creationId xmlns:p14="http://schemas.microsoft.com/office/powerpoint/2010/main" val="95669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-1"/>
            <a:ext cx="9144000" cy="100076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технологии проведения подкормки сельскохозяйственных культур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9" y="1000767"/>
            <a:ext cx="4519665" cy="293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ZA-M_Y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71" y="2348880"/>
            <a:ext cx="400011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Рисунок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/>
          <a:stretch/>
        </p:blipFill>
        <p:spPr bwMode="auto">
          <a:xfrm>
            <a:off x="268360" y="4077072"/>
            <a:ext cx="494959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6381328"/>
            <a:ext cx="9144000" cy="4046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GB" sz="2000" b="1" i="1" dirty="0" err="1" smtClean="0">
                <a:latin typeface="Times New Roman" pitchFamily="18" charset="0"/>
                <a:cs typeface="Times New Roman" pitchFamily="18" charset="0"/>
              </a:rPr>
              <a:t>GreenSeeker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85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69850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Когда использовать листовую подкормку?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6543" y="1196752"/>
            <a:ext cx="83888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000" b="1" dirty="0" smtClean="0"/>
              <a:t>Когда </a:t>
            </a:r>
            <a:r>
              <a:rPr lang="ru-RU" sz="2000" b="1" dirty="0"/>
              <a:t>снижена активность корневой </a:t>
            </a:r>
            <a:r>
              <a:rPr lang="ru-RU" sz="2000" b="1" dirty="0" smtClean="0"/>
              <a:t>системы.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Когда необходимо быстро восполнить дефицит элементов </a:t>
            </a:r>
            <a:r>
              <a:rPr lang="ru-RU" sz="2000" b="1" dirty="0" smtClean="0"/>
              <a:t>питания.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Когда корни неспособны обеспечить растение </a:t>
            </a:r>
            <a:r>
              <a:rPr lang="ru-RU" sz="2000" b="1" dirty="0" smtClean="0"/>
              <a:t>питательными веществами </a:t>
            </a:r>
            <a:r>
              <a:rPr lang="ru-RU" sz="2000" b="1" dirty="0"/>
              <a:t>в критические стадии </a:t>
            </a:r>
            <a:r>
              <a:rPr lang="ru-RU" sz="2000" b="1" dirty="0" smtClean="0"/>
              <a:t>роста.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/>
              <a:t>Когда главная цель – получение высокого качества </a:t>
            </a:r>
            <a:r>
              <a:rPr lang="ru-RU" sz="2000" b="1" dirty="0" smtClean="0"/>
              <a:t>урожая.</a:t>
            </a:r>
            <a:endParaRPr lang="ru-RU" sz="2000" b="1" dirty="0"/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864" y="3068960"/>
            <a:ext cx="8229600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32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752" y="260648"/>
            <a:ext cx="4751685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Некорневые  подкормки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0795" y="908720"/>
            <a:ext cx="8879656" cy="16927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Некорневые  подкормки проводят путем опрыскивания растений  раствором удобрений по хорошо развитой листовой поверхности. Это поздняя подкормка, направленная на повышение качества урожая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07816066"/>
              </p:ext>
            </p:extLst>
          </p:nvPr>
        </p:nvGraphicFramePr>
        <p:xfrm>
          <a:off x="1419225" y="2781300"/>
          <a:ext cx="6592888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тография Photo Editor" r:id="rId3" imgW="9952381" imgH="6866667" progId="MSPhotoEd.3">
                  <p:embed/>
                </p:oleObj>
              </mc:Choice>
              <mc:Fallback>
                <p:oleObj name="Фотография Photo Editor" r:id="rId3" imgW="9952381" imgH="6866667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5979"/>
                      <a:stretch>
                        <a:fillRect/>
                      </a:stretch>
                    </p:blipFill>
                    <p:spPr bwMode="auto">
                      <a:xfrm>
                        <a:off x="1419225" y="2781300"/>
                        <a:ext cx="6592888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15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400" b="1" cap="all" dirty="0">
              <a:ln w="0">
                <a:solidFill>
                  <a:schemeClr val="tx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5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треугольник с плояс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1" r="50000"/>
          <a:stretch/>
        </p:blipFill>
        <p:spPr bwMode="auto">
          <a:xfrm>
            <a:off x="179512" y="188640"/>
            <a:ext cx="4824536" cy="641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32656"/>
            <a:ext cx="4114800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Классическая схема минерального питания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 мобилизации плодородия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836" y="749316"/>
            <a:ext cx="2664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2286000" algn="l"/>
                <a:tab pos="2424113" algn="l"/>
                <a:tab pos="2960688" algn="l"/>
                <a:tab pos="3033713" algn="l"/>
                <a:tab pos="38100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иологический фактор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1"/>
          <p:cNvSpPr>
            <a:spLocks noChangeShapeType="1"/>
          </p:cNvSpPr>
          <p:nvPr/>
        </p:nvSpPr>
        <p:spPr bwMode="auto">
          <a:xfrm>
            <a:off x="4119364" y="844406"/>
            <a:ext cx="10287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 flipH="1">
            <a:off x="4119363" y="993842"/>
            <a:ext cx="929129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59299" y="749315"/>
            <a:ext cx="2664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2286000" algn="l"/>
                <a:tab pos="2424113" algn="l"/>
                <a:tab pos="2960688" algn="l"/>
                <a:tab pos="3033713" algn="l"/>
                <a:tab pos="38100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Окружающая среда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034" y="1268760"/>
            <a:ext cx="3383902" cy="1315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 в севообороте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предшественники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физиология растений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растений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процессы в растении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антогонизм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синергизм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агрофитоценоза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направленная селекция растений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530" y="1268760"/>
            <a:ext cx="3383902" cy="1315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почвы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 атмосферы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 активная радиация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осадки-влажность почвы, другие физические явления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16216" y="1072481"/>
            <a:ext cx="0" cy="196279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11760" y="1072481"/>
            <a:ext cx="0" cy="196279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963590" y="2708920"/>
            <a:ext cx="576064" cy="426108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843808" y="2779552"/>
            <a:ext cx="544696" cy="422300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347864" y="2960948"/>
            <a:ext cx="2376264" cy="16201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норм удобрений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724128" y="270892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868144" y="2792220"/>
            <a:ext cx="648072" cy="492764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42000" y="4108450"/>
            <a:ext cx="674216" cy="472678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796136" y="4204698"/>
            <a:ext cx="611014" cy="424452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449021" y="4637748"/>
            <a:ext cx="2664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2286000" algn="l"/>
                <a:tab pos="2424113" algn="l"/>
                <a:tab pos="2960688" algn="l"/>
                <a:tab pos="3033713" algn="l"/>
                <a:tab pos="38100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Антропогенный фактор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99496" y="5229200"/>
            <a:ext cx="3383902" cy="1556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ыбор расчета норм удобрений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 и качество выполняемых работ по внесению удобрений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удобрениями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инансовая составляющая хозяйства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"/>
          <p:cNvSpPr>
            <a:spLocks noChangeShapeType="1"/>
          </p:cNvSpPr>
          <p:nvPr/>
        </p:nvSpPr>
        <p:spPr bwMode="auto">
          <a:xfrm>
            <a:off x="4119362" y="4732839"/>
            <a:ext cx="10287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"/>
          <p:cNvSpPr>
            <a:spLocks noChangeShapeType="1"/>
          </p:cNvSpPr>
          <p:nvPr/>
        </p:nvSpPr>
        <p:spPr bwMode="auto">
          <a:xfrm flipH="1">
            <a:off x="4119361" y="4882275"/>
            <a:ext cx="929129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71837" y="4660131"/>
            <a:ext cx="26642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  <a:tab pos="2286000" algn="l"/>
                <a:tab pos="2424113" algn="l"/>
                <a:tab pos="2960688" algn="l"/>
                <a:tab pos="3033713" algn="l"/>
                <a:tab pos="38100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Технологический фактор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000" y="5157192"/>
            <a:ext cx="3383902" cy="16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 на химизм почвы извне – удобрения, круговорот веществ в земледелии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удобрений в почве, позиционная доступность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 на физические свойства почвы – обработка почвы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воздействие на растение – уход за посевами, включая применение пестицидов и ФАВ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627784" y="4149080"/>
            <a:ext cx="648072" cy="504056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740088" y="4204698"/>
            <a:ext cx="648072" cy="492764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16216" y="4960913"/>
            <a:ext cx="0" cy="196279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11760" y="4941168"/>
            <a:ext cx="0" cy="196279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9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4690" y="1656939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Задачи систем удобрений: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886" y="2276872"/>
            <a:ext cx="8496944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10000"/>
              </a:lnSpc>
              <a:spcBef>
                <a:spcPts val="575"/>
              </a:spcBef>
              <a:buFont typeface="Wingdings 3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продукционным процессом сельскохозяйственных культур с целью получения планируемых урожаев определенного качества при минимальных затратах средств и времени;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 3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повышение, сохранение и выравнивание плодородия почвы почв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агроценозах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 3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утилизация отходов животноводства  и растениеводства;</a:t>
            </a:r>
          </a:p>
          <a:p>
            <a:pPr>
              <a:lnSpc>
                <a:spcPct val="110000"/>
              </a:lnSpc>
              <a:spcBef>
                <a:spcPts val="575"/>
              </a:spcBef>
              <a:buFont typeface="Wingdings 3"/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охрана окружающей среды.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886" y="179611"/>
            <a:ext cx="8748602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удобрения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 обоснованное применение удобрений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мелиорантов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севообороте, учитывающее биологические потребности культур при фактическом плодородии почвы и возможности агропредприятия, для получения максимальных урожаев с высоким качеством и одновременным регулированием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окультуренности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почв в конкретных природно-климатических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384880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при разработке систем удобрения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052736"/>
            <a:ext cx="864096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наличие результатов агрохимического обследования;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учет биоклиматического потенциала зоны;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определение реально возможной продуктивности сельскохозяйственных культур;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определение выхода в хозяйстве органических удобрений и возможностей их накопления;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обоснование расчета оптимальных доз минеральных  и мест внесения органических удобрений;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обоснование необходимости мелиоративных работ (известкования, гипсования, орошения, осушения) и определение оптимальных доз и мест внесения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мелиорантов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 севообороте.</a:t>
            </a:r>
            <a:r>
              <a:rPr lang="ru-RU" sz="2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построения систем удобрения: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40768"/>
            <a:ext cx="8229600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климатические и погодные условия;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планируемый уровень урожайности;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предшественника;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обеспеченности почвы элементами питания;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биологические особенности сельскохозяйственных растений и сортов;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возделывания культуры;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последействие ранее внесенных удобрений;</a:t>
            </a:r>
          </a:p>
          <a:p>
            <a:pPr>
              <a:buFont typeface="Wingdings 3"/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и свойства удобрений.</a:t>
            </a:r>
          </a:p>
          <a:p>
            <a:pPr>
              <a:buFont typeface="Wingdings 3"/>
              <a:buBlip>
                <a:blip r:embed="rId2"/>
              </a:buBlip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0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0831" y="188640"/>
            <a:ext cx="8567127" cy="7780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Методы расчета доз удобрений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066726"/>
            <a:ext cx="8640960" cy="1066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доз удобрений на основе прямого использования ре­зультатов полевых опытов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348880"/>
            <a:ext cx="864096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доз удобрений на планируемый урожай по нормати­вам затрат удобрений на единицу урожая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6999" y="4005064"/>
            <a:ext cx="864096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Балансовые методы определения доз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удобрений на планируемую урожайность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6999" y="5301208"/>
            <a:ext cx="8714793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Балансовый метод на дополнительную прибавку урожая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6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16969"/>
            <a:ext cx="8640960" cy="778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доз удобрений на основе прямого использования ре­зультатов полевых опытов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032" y="141277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Рекомендуется средне зональные дозы на основе агроэкономической оценки результатов полевых опытов,  в типичных для зоны условиях. Корректируется в зависимости от обеспеченности почвы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NPK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99992" y="3933056"/>
            <a:ext cx="0" cy="2847453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414034" y="3933056"/>
            <a:ext cx="0" cy="28411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85192" y="4077072"/>
            <a:ext cx="41148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Достоинство: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Обобщаются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многочисленные опытные данные, проведенные в  различных условиях, с различными дозами и выбираются экономически наиболее эффективные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36593" y="4077072"/>
            <a:ext cx="4114800" cy="2565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Не учитывается планируемая урожайность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Не учитывается сохранение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плодородия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860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107</TotalTime>
  <Words>1607</Words>
  <Application>Microsoft Office PowerPoint</Application>
  <PresentationFormat>Экран (4:3)</PresentationFormat>
  <Paragraphs>264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Открытая</vt:lpstr>
      <vt:lpstr>Фотография Photo Editor</vt:lpstr>
      <vt:lpstr>Основные принципы построения системы удобрений в севообороте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построения системы удобрений в севообороте</dc:title>
  <dc:creator>Агрохимия-I5</dc:creator>
  <cp:lastModifiedBy>Агрохимия-I5</cp:lastModifiedBy>
  <cp:revision>11</cp:revision>
  <dcterms:created xsi:type="dcterms:W3CDTF">2020-09-08T06:45:36Z</dcterms:created>
  <dcterms:modified xsi:type="dcterms:W3CDTF">2020-09-08T08:43:55Z</dcterms:modified>
</cp:coreProperties>
</file>